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57" r:id="rId4"/>
    <p:sldId id="258" r:id="rId5"/>
    <p:sldId id="269" r:id="rId6"/>
    <p:sldId id="259" r:id="rId7"/>
    <p:sldId id="267" r:id="rId8"/>
    <p:sldId id="266" r:id="rId9"/>
    <p:sldId id="282" r:id="rId10"/>
    <p:sldId id="283" r:id="rId11"/>
    <p:sldId id="265" r:id="rId12"/>
    <p:sldId id="284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008000"/>
    <a:srgbClr val="FF99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22E0D-5105-41F8-99A3-51981F73C138}" type="datetimeFigureOut">
              <a:rPr lang="en-US" smtClean="0"/>
              <a:pPr/>
              <a:t>11/7/2012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1FE61-87D6-47E2-91F1-755DFBD5C21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>
            <a:alpha val="4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osecuting_Music_Piracy_Training_Vide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071546"/>
            <a:ext cx="6024586" cy="457581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Elbow Connector 6"/>
          <p:cNvCxnSpPr/>
          <p:nvPr/>
        </p:nvCxnSpPr>
        <p:spPr>
          <a:xfrm rot="16200000" flipH="1">
            <a:off x="625051" y="1946663"/>
            <a:ext cx="1606561" cy="856462"/>
          </a:xfrm>
          <a:prstGeom prst="bentConnector2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in Research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Weaknesses of Research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785918" y="2143116"/>
            <a:ext cx="7072362" cy="2286016"/>
          </a:xfr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Hypothesis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Substantial sharers VS </a:t>
            </a:r>
          </a:p>
          <a:p>
            <a:pPr marL="514350" indent="-514350">
              <a:buNone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     Non Substantial sharers</a:t>
            </a:r>
          </a:p>
          <a:p>
            <a:pPr marL="514350" indent="-514350">
              <a:buNone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3.   Violence in legal threats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857356" y="4786322"/>
            <a:ext cx="7072362" cy="7143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4.   Time &amp; Sample size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9" name="Elbow Connector 6"/>
          <p:cNvCxnSpPr/>
          <p:nvPr/>
        </p:nvCxnSpPr>
        <p:spPr>
          <a:xfrm rot="16200000" flipH="1">
            <a:off x="464315" y="3679033"/>
            <a:ext cx="1928826" cy="857256"/>
          </a:xfrm>
          <a:prstGeom prst="bentConnector2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Flaws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in RIAA Strategy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714480" y="2143116"/>
            <a:ext cx="7072362" cy="1285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5"/>
              <a:tabLst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Demand (downloader)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     and Supply (sharer) 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714480" y="3857628"/>
            <a:ext cx="7072362" cy="128588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6"/>
              <a:tabLst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Conflict of Cost &amp; Benefit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 startAt="6"/>
              <a:tabLst/>
              <a:defRPr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Sharing activity maybe good 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8" name="Elbow Connector 6"/>
          <p:cNvCxnSpPr/>
          <p:nvPr/>
        </p:nvCxnSpPr>
        <p:spPr>
          <a:xfrm rot="16200000" flipH="1">
            <a:off x="482175" y="1803786"/>
            <a:ext cx="1606561" cy="856462"/>
          </a:xfrm>
          <a:prstGeom prst="bentConnector2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6"/>
          <p:cNvCxnSpPr/>
          <p:nvPr/>
        </p:nvCxnSpPr>
        <p:spPr>
          <a:xfrm rot="16200000" flipH="1">
            <a:off x="321439" y="3536157"/>
            <a:ext cx="1928826" cy="857256"/>
          </a:xfrm>
          <a:prstGeom prst="bentConnector2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uiExpand="1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share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3042" y="857232"/>
            <a:ext cx="2071702" cy="2071702"/>
          </a:xfrm>
          <a:prstGeom prst="rect">
            <a:avLst/>
          </a:prstGeom>
        </p:spPr>
      </p:pic>
      <p:pic>
        <p:nvPicPr>
          <p:cNvPr id="6" name="Picture 5" descr="filetub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4500570"/>
            <a:ext cx="2171711" cy="1141541"/>
          </a:xfrm>
          <a:prstGeom prst="rect">
            <a:avLst/>
          </a:prstGeom>
        </p:spPr>
      </p:pic>
      <p:pic>
        <p:nvPicPr>
          <p:cNvPr id="8" name="Picture 7" descr="images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25" y="2285992"/>
            <a:ext cx="3000375" cy="1524000"/>
          </a:xfrm>
          <a:prstGeom prst="rect">
            <a:avLst/>
          </a:prstGeom>
        </p:spPr>
      </p:pic>
      <p:pic>
        <p:nvPicPr>
          <p:cNvPr id="9" name="Picture 8" descr="imdb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3570" y="357166"/>
            <a:ext cx="3143272" cy="1746262"/>
          </a:xfrm>
          <a:prstGeom prst="rect">
            <a:avLst/>
          </a:prstGeom>
        </p:spPr>
      </p:pic>
      <p:pic>
        <p:nvPicPr>
          <p:cNvPr id="10" name="Picture 9" descr="mediafire-logo2.pn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5669261"/>
            <a:ext cx="4929222" cy="1188739"/>
          </a:xfrm>
          <a:prstGeom prst="rect">
            <a:avLst/>
          </a:prstGeom>
        </p:spPr>
      </p:pic>
      <p:pic>
        <p:nvPicPr>
          <p:cNvPr id="11" name="Picture 10" descr="megaupload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143116"/>
            <a:ext cx="2857488" cy="1680875"/>
          </a:xfrm>
          <a:prstGeom prst="rect">
            <a:avLst/>
          </a:prstGeom>
        </p:spPr>
      </p:pic>
      <p:pic>
        <p:nvPicPr>
          <p:cNvPr id="12" name="Picture 11" descr="megaupload0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72264" y="4500546"/>
            <a:ext cx="2357454" cy="2357454"/>
          </a:xfrm>
          <a:prstGeom prst="rect">
            <a:avLst/>
          </a:prstGeom>
        </p:spPr>
      </p:pic>
      <p:pic>
        <p:nvPicPr>
          <p:cNvPr id="13" name="Picture 12" descr="Napster 2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429132"/>
            <a:ext cx="1428760" cy="1428760"/>
          </a:xfrm>
          <a:prstGeom prst="rect">
            <a:avLst/>
          </a:prstGeom>
        </p:spPr>
      </p:pic>
      <p:pic>
        <p:nvPicPr>
          <p:cNvPr id="14" name="Picture 13" descr="Napster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285728"/>
            <a:ext cx="3429024" cy="882412"/>
          </a:xfrm>
          <a:prstGeom prst="rect">
            <a:avLst/>
          </a:prstGeom>
        </p:spPr>
      </p:pic>
      <p:pic>
        <p:nvPicPr>
          <p:cNvPr id="15" name="Picture 14" descr="piracy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86116" y="2357430"/>
            <a:ext cx="2466975" cy="184785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hana_Music_Industry_Me_FiRi_Ghana_dot_co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428736"/>
            <a:ext cx="5143536" cy="356618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71472" y="1785926"/>
            <a:ext cx="8001056" cy="1571636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nstantia" pitchFamily="18" charset="0"/>
                <a:ea typeface="+mn-ea"/>
                <a:cs typeface="+mn-cs"/>
              </a:rPr>
              <a:t>Impact of Legal threats on </a:t>
            </a:r>
            <a:br>
              <a:rPr kumimoji="0" lang="en-US" sz="4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nstantia" pitchFamily="18" charset="0"/>
                <a:ea typeface="+mn-ea"/>
                <a:cs typeface="+mn-cs"/>
              </a:rPr>
            </a:br>
            <a:r>
              <a:rPr kumimoji="0" lang="en-US" sz="4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Constantia" pitchFamily="18" charset="0"/>
                <a:ea typeface="+mn-ea"/>
                <a:cs typeface="+mn-cs"/>
              </a:rPr>
              <a:t>Online Music File Sharing Activity</a:t>
            </a:r>
            <a:endParaRPr kumimoji="0" lang="en-US" sz="4400" i="0" u="none" strike="noStrike" kern="120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Constantia" pitchFamily="18" charset="0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28596" y="3500438"/>
            <a:ext cx="8429652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An analysis of Music Industry Legal Action</a:t>
            </a:r>
            <a:endParaRPr kumimoji="0" lang="en-US" sz="2800" b="0" i="0" u="none" strike="noStrike" kern="1200" cap="none" spc="0" normalizeH="0" baseline="0" noProof="0" dirty="0">
              <a:ln w="18415" cmpd="sng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is </a:t>
            </a:r>
            <a:r>
              <a:rPr lang="en-US" b="1" dirty="0" smtClean="0">
                <a:ln w="18415" cmpd="sng">
                  <a:solidFill>
                    <a:schemeClr val="tx2"/>
                  </a:soli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P2P</a:t>
            </a: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?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P2P-network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1643050"/>
            <a:ext cx="3214710" cy="3327224"/>
          </a:xfrm>
          <a:prstGeom prst="rect">
            <a:avLst/>
          </a:prstGeom>
        </p:spPr>
      </p:pic>
      <p:pic>
        <p:nvPicPr>
          <p:cNvPr id="6" name="Picture 5" descr="200px-Server-based-network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643050"/>
            <a:ext cx="3175022" cy="32861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4857760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Centralized server-based service model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14942" y="4857760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Peer – to - Peer</a:t>
            </a:r>
            <a:endParaRPr lang="en-US" sz="2000" b="1" dirty="0"/>
          </a:p>
        </p:txBody>
      </p:sp>
      <p:sp>
        <p:nvSpPr>
          <p:cNvPr id="9" name="Right Arrow 8"/>
          <p:cNvSpPr/>
          <p:nvPr/>
        </p:nvSpPr>
        <p:spPr>
          <a:xfrm>
            <a:off x="4143372" y="3071810"/>
            <a:ext cx="78581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414" y="642918"/>
            <a:ext cx="6643734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Booming of </a:t>
            </a:r>
            <a:r>
              <a:rPr lang="en-US" sz="3200" dirty="0" smtClean="0">
                <a:ln w="18415" cmpd="sng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P2P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File-sharing network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2071678"/>
            <a:ext cx="6357982" cy="14465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Arial" pitchFamily="34" charset="0"/>
                <a:cs typeface="Arial" pitchFamily="34" charset="0"/>
              </a:rPr>
              <a:t>Concern from </a:t>
            </a:r>
            <a:r>
              <a:rPr lang="en-US" sz="3200" dirty="0" smtClean="0">
                <a:ln w="12700" cmpd="sng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RIAA</a:t>
            </a:r>
            <a:r>
              <a:rPr lang="en-US" sz="3200" dirty="0" smtClean="0">
                <a:ln w="12700" cmpd="sng">
                  <a:solidFill>
                    <a:srgbClr val="FFFFFF"/>
                  </a:solidFill>
                  <a:prstDash val="solid"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sz="2800" dirty="0" smtClean="0">
              <a:ln w="12700" cmpd="sng">
                <a:solidFill>
                  <a:srgbClr val="FFFFFF"/>
                </a:solidFill>
                <a:prstDash val="solid"/>
              </a:ln>
              <a:solidFill>
                <a:schemeClr val="accent2">
                  <a:lumMod val="20000"/>
                  <a:lumOff val="8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8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( RIAA = The Recording Industry Association of America ) </a:t>
            </a:r>
            <a:endParaRPr lang="en-US" sz="2800" dirty="0">
              <a:solidFill>
                <a:schemeClr val="accent6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4572008"/>
            <a:ext cx="6357982" cy="584775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RIAA launched the lawsuit </a:t>
            </a:r>
            <a:endParaRPr lang="en-US" sz="320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Isosceles Triangle 10"/>
          <p:cNvSpPr/>
          <p:nvPr/>
        </p:nvSpPr>
        <p:spPr>
          <a:xfrm flipV="1">
            <a:off x="3929058" y="1571612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2" name="Isosceles Triangle 11"/>
          <p:cNvSpPr/>
          <p:nvPr/>
        </p:nvSpPr>
        <p:spPr>
          <a:xfrm flipV="1">
            <a:off x="3929058" y="1357298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9" name="Isosceles Triangle 18"/>
          <p:cNvSpPr/>
          <p:nvPr/>
        </p:nvSpPr>
        <p:spPr>
          <a:xfrm flipV="1">
            <a:off x="3929058" y="1785926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 flipV="1">
            <a:off x="3929058" y="3643314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 flipV="1">
            <a:off x="3929058" y="3929066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/>
          <p:cNvSpPr/>
          <p:nvPr/>
        </p:nvSpPr>
        <p:spPr>
          <a:xfrm flipV="1">
            <a:off x="3929058" y="4214818"/>
            <a:ext cx="214314" cy="1428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Callout 22"/>
          <p:cNvSpPr/>
          <p:nvPr/>
        </p:nvSpPr>
        <p:spPr>
          <a:xfrm>
            <a:off x="6000760" y="5286388"/>
            <a:ext cx="2428892" cy="1143008"/>
          </a:xfrm>
          <a:prstGeom prst="wedgeEllipseCallout">
            <a:avLst>
              <a:gd name="adj1" fmla="val -67296"/>
              <a:gd name="adj2" fmla="val -52909"/>
            </a:avLst>
          </a:prstGeom>
          <a:solidFill>
            <a:srgbClr val="92D050">
              <a:alpha val="65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 Lawsuits are </a:t>
            </a:r>
            <a:r>
              <a:rPr lang="en-US" sz="2000" dirty="0" smtClean="0">
                <a:ln w="18415" cmpd="sng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effective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or not ? </a:t>
            </a:r>
          </a:p>
        </p:txBody>
      </p:sp>
      <p:pic>
        <p:nvPicPr>
          <p:cNvPr id="25" name="Picture 24" descr="index00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5000636"/>
            <a:ext cx="986912" cy="154928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57356" y="2357430"/>
            <a:ext cx="7072362" cy="135732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Sharers will reduce </a:t>
            </a:r>
            <a:r>
              <a:rPr lang="en-US" sz="2800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number of files shared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when the level of legal threats increases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Hypothesis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857356" y="4071942"/>
            <a:ext cx="7072362" cy="15001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514350" indent="-514350">
              <a:buNone/>
            </a:pPr>
            <a:r>
              <a:rPr 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Sharers will reduce the </a:t>
            </a:r>
            <a:r>
              <a:rPr lang="en-US" sz="2800" b="1" dirty="0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frequency of being online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 when the level of legal threats increases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Elbow Connector 6"/>
          <p:cNvCxnSpPr>
            <a:endCxn id="3" idx="1"/>
          </p:cNvCxnSpPr>
          <p:nvPr/>
        </p:nvCxnSpPr>
        <p:spPr>
          <a:xfrm rot="16200000" flipH="1">
            <a:off x="625845" y="1804579"/>
            <a:ext cx="1606561" cy="856462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9" name="Elbow Connector 6"/>
          <p:cNvCxnSpPr/>
          <p:nvPr/>
        </p:nvCxnSpPr>
        <p:spPr>
          <a:xfrm rot="16200000" flipH="1">
            <a:off x="625051" y="3375422"/>
            <a:ext cx="1606561" cy="856462"/>
          </a:xfrm>
          <a:prstGeom prst="bentConnector2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rot="5400000">
            <a:off x="5793593" y="3993357"/>
            <a:ext cx="12715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5107785" y="2393149"/>
            <a:ext cx="164307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1007247" y="2636035"/>
            <a:ext cx="12715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Right Arrow 4"/>
          <p:cNvSpPr/>
          <p:nvPr/>
        </p:nvSpPr>
        <p:spPr>
          <a:xfrm>
            <a:off x="642910" y="2500306"/>
            <a:ext cx="7929618" cy="135732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143504" y="4572008"/>
            <a:ext cx="26432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Event 4 </a:t>
            </a:r>
          </a:p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RIAA filed a more severe lawsuits to other alleged Sharers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rot="5400000">
            <a:off x="1643042" y="4357694"/>
            <a:ext cx="1714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214414" y="5214950"/>
            <a:ext cx="26432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Event 2</a:t>
            </a:r>
          </a:p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Lawsuits Filed against Alleged Music File Sharers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2000" y="357166"/>
            <a:ext cx="26432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Event 3</a:t>
            </a:r>
          </a:p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Court Ruling against Revealing Identities of Sharers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8120" y="795318"/>
            <a:ext cx="2643206" cy="120032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  <a:cs typeface="Arial" pitchFamily="34" charset="0"/>
              </a:rPr>
              <a:t>Event 1</a:t>
            </a:r>
          </a:p>
          <a:p>
            <a:pPr algn="ctr"/>
            <a:r>
              <a:rPr lang="en-US" b="1" dirty="0" smtClean="0">
                <a:latin typeface="Arial" pitchFamily="34" charset="0"/>
                <a:cs typeface="Arial" pitchFamily="34" charset="0"/>
              </a:rPr>
              <a:t>Announcement of intention to pursue legal action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2857496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 h e  4  L e g a l  A c t </a:t>
            </a:r>
            <a:r>
              <a:rPr lang="en-US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</a:t>
            </a:r>
            <a:r>
              <a:rPr 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 n </a:t>
            </a:r>
            <a:endParaRPr lang="en-US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85720" y="571482"/>
          <a:ext cx="8643999" cy="5643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881333"/>
                <a:gridCol w="2881333"/>
                <a:gridCol w="2881333"/>
              </a:tblGrid>
              <a:tr h="816835"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Number of Files shared 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Frequency of being online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6535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Event 1 </a:t>
                      </a:r>
                    </a:p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Initial Announcement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6535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Event</a:t>
                      </a:r>
                      <a:r>
                        <a:rPr lang="en-US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2 </a:t>
                      </a:r>
                    </a:p>
                    <a:p>
                      <a:pPr algn="ctr"/>
                      <a:r>
                        <a:rPr lang="en-US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Lawsuits Filed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6535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Event 3 </a:t>
                      </a:r>
                    </a:p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Identity </a:t>
                      </a:r>
                      <a:r>
                        <a:rPr lang="en-US" sz="2000" b="1" dirty="0" err="1" smtClean="0">
                          <a:latin typeface="Arial" pitchFamily="34" charset="0"/>
                          <a:cs typeface="Arial" pitchFamily="34" charset="0"/>
                        </a:rPr>
                        <a:t>Roadback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65353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Event 4</a:t>
                      </a:r>
                    </a:p>
                    <a:p>
                      <a:pPr algn="ctr"/>
                      <a:r>
                        <a:rPr lang="en-US" sz="2000" b="1" dirty="0" smtClean="0">
                          <a:latin typeface="Arial" pitchFamily="34" charset="0"/>
                          <a:cs typeface="Arial" pitchFamily="34" charset="0"/>
                        </a:rPr>
                        <a:t> John Doe Lawsuits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65353">
                <a:tc>
                  <a:txBody>
                    <a:bodyPr/>
                    <a:lstStyle/>
                    <a:p>
                      <a:pPr algn="ctr"/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400" b="1" cap="none" spc="0" dirty="0" smtClean="0">
                          <a:ln w="18415" cmpd="sng">
                            <a:solidFill>
                              <a:schemeClr val="accent3">
                                <a:lumMod val="40000"/>
                                <a:lumOff val="60000"/>
                              </a:schemeClr>
                            </a:solidFill>
                            <a:prstDash val="solid"/>
                          </a:ln>
                          <a:solidFill>
                            <a:schemeClr val="bg1"/>
                          </a:solidFill>
                          <a:effectLst>
                            <a:outerShdw blurRad="63500" dir="3600000" algn="tl" rotWithShape="0">
                              <a:srgbClr val="000000">
                                <a:alpha val="70000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Overall Impact</a:t>
                      </a:r>
                      <a:endParaRPr lang="en-US" sz="2400" b="1" cap="none" spc="0" dirty="0">
                        <a:ln w="18415" cmpd="sng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  <a:prstDash val="solid"/>
                        </a:ln>
                        <a:solidFill>
                          <a:schemeClr val="bg1"/>
                        </a:solidFill>
                        <a:effectLst>
                          <a:outerShdw blurRad="63500" dir="3600000" algn="tl" rotWithShape="0">
                            <a:srgbClr val="000000">
                              <a:alpha val="70000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Up Arrow 5"/>
          <p:cNvSpPr/>
          <p:nvPr/>
        </p:nvSpPr>
        <p:spPr>
          <a:xfrm>
            <a:off x="4429124" y="1571612"/>
            <a:ext cx="285752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4429124" y="2571744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7358082" y="1571612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7358082" y="2571744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4429124" y="4429132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own Arrow 12"/>
          <p:cNvSpPr/>
          <p:nvPr/>
        </p:nvSpPr>
        <p:spPr>
          <a:xfrm>
            <a:off x="7429520" y="4429132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4357686" y="5357826"/>
            <a:ext cx="357190" cy="64294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7429520" y="5357826"/>
            <a:ext cx="357190" cy="642942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 Arrow 15"/>
          <p:cNvSpPr/>
          <p:nvPr/>
        </p:nvSpPr>
        <p:spPr>
          <a:xfrm>
            <a:off x="4429124" y="3500438"/>
            <a:ext cx="285752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Up Arrow 16"/>
          <p:cNvSpPr/>
          <p:nvPr/>
        </p:nvSpPr>
        <p:spPr>
          <a:xfrm>
            <a:off x="7429520" y="3500438"/>
            <a:ext cx="285752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857752" y="4429132"/>
            <a:ext cx="285752" cy="642942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3900502"/>
          </a:xfrm>
        </p:spPr>
        <p:txBody>
          <a:bodyPr>
            <a:normAutofit/>
          </a:bodyPr>
          <a:lstStyle/>
          <a:p>
            <a:pPr>
              <a:buFont typeface="Courier New" pitchFamily="49" charset="0"/>
              <a:buChar char="o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RIAA succeed in reducing the number of music files shared and decrease the frequency in sharing</a:t>
            </a:r>
          </a:p>
          <a:p>
            <a:pPr>
              <a:buFont typeface="Courier New" pitchFamily="49" charset="0"/>
              <a:buChar char="o"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   … But , did RIAA really achieve the goal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to stop music piracy ?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28596" y="357166"/>
            <a:ext cx="8229600" cy="11430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Conclusion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571480"/>
            <a:ext cx="7772400" cy="1470025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6600" b="1" dirty="0" smtClean="0">
                <a:ln w="1841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Criticism</a:t>
            </a:r>
            <a:endParaRPr lang="en-US" sz="5400" b="1" dirty="0">
              <a:ln w="18415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earbuds+ear+phones+illegal+music+download+pirac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357430"/>
            <a:ext cx="6000750" cy="38100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255</Words>
  <Application>Microsoft Office PowerPoint</Application>
  <PresentationFormat>On-screen Show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What is P2P ? </vt:lpstr>
      <vt:lpstr>Slide 4</vt:lpstr>
      <vt:lpstr>Hypothesis</vt:lpstr>
      <vt:lpstr>Slide 6</vt:lpstr>
      <vt:lpstr>Slide 7</vt:lpstr>
      <vt:lpstr>Conclusion</vt:lpstr>
      <vt:lpstr>Criticism</vt:lpstr>
      <vt:lpstr>Weaknesses in Research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Legal threats on  Online Music File Sharing Activity</dc:title>
  <dc:creator>User</dc:creator>
  <cp:lastModifiedBy>User</cp:lastModifiedBy>
  <cp:revision>49</cp:revision>
  <dcterms:created xsi:type="dcterms:W3CDTF">2012-10-31T13:00:02Z</dcterms:created>
  <dcterms:modified xsi:type="dcterms:W3CDTF">2012-11-07T15:06:49Z</dcterms:modified>
</cp:coreProperties>
</file>